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  <p:sldMasterId id="2147483678" r:id="rId4"/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4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3.xml"/><Relationship Id="rId21" Type="http://schemas.openxmlformats.org/officeDocument/2006/relationships/font" Target="fonts/ProximaNova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4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6f3e2d2d_2_2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6f3e2d2d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909ef0c5e_0_7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909ef0c5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909ef0c5e_0_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909ef0c5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6f3e2d2d_2_68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6f3e2d2d_2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09ef0c5e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09ef0c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09ef0c5e_0_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09ef0c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909ef0c5e_0_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909ef0c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909ef0c5e_0_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909ef0c5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909ef0c5e_0_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909ef0c5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909ef0c5e_0_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909ef0c5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909ef0c5e_0_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909ef0c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909ef0c5e_0_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909ef0c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3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4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5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6" type="subTitle"/>
          </p:nvPr>
        </p:nvSpPr>
        <p:spPr>
          <a:xfrm>
            <a:off x="8266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7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8" type="subTitle"/>
          </p:nvPr>
        </p:nvSpPr>
        <p:spPr>
          <a:xfrm>
            <a:off x="46309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9" type="subTitle"/>
          </p:nvPr>
        </p:nvSpPr>
        <p:spPr>
          <a:xfrm>
            <a:off x="8266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3" type="subTitle"/>
          </p:nvPr>
        </p:nvSpPr>
        <p:spPr>
          <a:xfrm>
            <a:off x="8266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4" type="subTitle"/>
          </p:nvPr>
        </p:nvSpPr>
        <p:spPr>
          <a:xfrm>
            <a:off x="46309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5" type="subTitle"/>
          </p:nvPr>
        </p:nvSpPr>
        <p:spPr>
          <a:xfrm>
            <a:off x="46309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6" type="subTitle"/>
          </p:nvPr>
        </p:nvSpPr>
        <p:spPr>
          <a:xfrm>
            <a:off x="8266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7" type="subTitle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8" type="subTitle"/>
          </p:nvPr>
        </p:nvSpPr>
        <p:spPr>
          <a:xfrm>
            <a:off x="46309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9" type="subTitle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20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graphic right">
  <p:cSld name="CUSTOM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left, text right">
  <p:cSld name="CUSTOM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graphics">
  <p:cSld name="CUSTOM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5" name="Google Shape;95;p19"/>
          <p:cNvSpPr txBox="1"/>
          <p:nvPr>
            <p:ph idx="2" type="body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7" name="Google Shape;97;p19"/>
          <p:cNvSpPr txBox="1"/>
          <p:nvPr>
            <p:ph idx="4" type="body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text">
  <p:cSld name="CUSTOM_2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4968475" y="1867647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3" name="Google Shape;103;p20"/>
          <p:cNvSpPr txBox="1"/>
          <p:nvPr>
            <p:ph idx="2" type="body"/>
          </p:nvPr>
        </p:nvSpPr>
        <p:spPr>
          <a:xfrm>
            <a:off x="4968350" y="2367377"/>
            <a:ext cx="33489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3" type="subTitle"/>
          </p:nvPr>
        </p:nvSpPr>
        <p:spPr>
          <a:xfrm>
            <a:off x="826650" y="1867647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5" name="Google Shape;105;p20"/>
          <p:cNvSpPr txBox="1"/>
          <p:nvPr>
            <p:ph idx="4" type="body"/>
          </p:nvPr>
        </p:nvSpPr>
        <p:spPr>
          <a:xfrm>
            <a:off x="826525" y="2367377"/>
            <a:ext cx="33489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, graphics">
  <p:cSld name="CUSTOM_2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826650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34676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3" name="Google Shape;113;p21"/>
          <p:cNvSpPr txBox="1"/>
          <p:nvPr>
            <p:ph idx="4" type="body"/>
          </p:nvPr>
        </p:nvSpPr>
        <p:spPr>
          <a:xfrm>
            <a:off x="34676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1"/>
          <p:cNvSpPr txBox="1"/>
          <p:nvPr>
            <p:ph idx="5" type="subTitle"/>
          </p:nvPr>
        </p:nvSpPr>
        <p:spPr>
          <a:xfrm>
            <a:off x="61087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5" name="Google Shape;115;p21"/>
          <p:cNvSpPr txBox="1"/>
          <p:nvPr>
            <p:ph idx="6" type="body"/>
          </p:nvPr>
        </p:nvSpPr>
        <p:spPr>
          <a:xfrm>
            <a:off x="61087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7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, text">
  <p:cSld name="CUSTOM_2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3" type="subTitle"/>
          </p:nvPr>
        </p:nvSpPr>
        <p:spPr>
          <a:xfrm>
            <a:off x="34676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3" name="Google Shape;123;p22"/>
          <p:cNvSpPr txBox="1"/>
          <p:nvPr>
            <p:ph idx="4" type="body"/>
          </p:nvPr>
        </p:nvSpPr>
        <p:spPr>
          <a:xfrm>
            <a:off x="34676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22"/>
          <p:cNvSpPr txBox="1"/>
          <p:nvPr>
            <p:ph idx="5" type="subTitle"/>
          </p:nvPr>
        </p:nvSpPr>
        <p:spPr>
          <a:xfrm>
            <a:off x="61087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5" name="Google Shape;125;p22"/>
          <p:cNvSpPr txBox="1"/>
          <p:nvPr>
            <p:ph idx="6" type="body"/>
          </p:nvPr>
        </p:nvSpPr>
        <p:spPr>
          <a:xfrm>
            <a:off x="61087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" name="Google Shape;126;p2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7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top, graphic bottom">
  <p:cSld name="CUSTOM_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top, text bottom">
  <p:cSld name="CUSTOM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top, logos bottom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 top, text bottom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826650" y="3738063"/>
            <a:ext cx="74907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logos right">
  <p:cSld name="CUSTOM_3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 left, text right">
  <p:cSld name="CUSTOM_3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7" name="Google Shape;157;p28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left, text right">
  <p:cSld name="CUSTOM_3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29"/>
          <p:cNvSpPr txBox="1"/>
          <p:nvPr>
            <p:ph idx="2" type="subTitle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62" name="Google Shape;162;p29"/>
          <p:cNvSpPr txBox="1"/>
          <p:nvPr>
            <p:ph idx="3" type="subTitle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63" name="Google Shape;163;p2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4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social_google-01.png" id="169" name="Google Shape;16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1550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linkedin-01.png"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youtube-01.png" id="171" name="Google Shape;1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4196888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facebook-01.png" id="172" name="Google Shape;1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125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twitter-01.png" id="173" name="Google Shape;17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>
            <p:ph idx="1" type="subTitle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31"/>
          <p:cNvSpPr txBox="1"/>
          <p:nvPr>
            <p:ph idx="2" type="subTitle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6" name="Google Shape;176;p31"/>
          <p:cNvSpPr txBox="1"/>
          <p:nvPr>
            <p:ph idx="3" type="subTitle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7" name="Google Shape;177;p31"/>
          <p:cNvSpPr txBox="1"/>
          <p:nvPr>
            <p:ph idx="4" type="subTitle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8" name="Google Shape;178;p31"/>
          <p:cNvSpPr txBox="1"/>
          <p:nvPr>
            <p:ph idx="5" type="subTitle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uctur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social_google-01.png"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linkedin-01.png"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youtube-01.png" id="183" name="Google Shape;1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8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facebook-01.png" id="184" name="Google Shape;18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twitter-01.png" id="185" name="Google Shape;18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>
            <p:ph idx="1" type="subTitle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7" name="Google Shape;187;p32"/>
          <p:cNvSpPr txBox="1"/>
          <p:nvPr>
            <p:ph idx="2" type="subTitle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8" name="Google Shape;188;p32"/>
          <p:cNvSpPr txBox="1"/>
          <p:nvPr>
            <p:ph idx="3" type="subTitle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9" name="Google Shape;189;p32"/>
          <p:cNvSpPr txBox="1"/>
          <p:nvPr>
            <p:ph idx="4" type="subTitle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0" name="Google Shape;190;p32"/>
          <p:cNvSpPr txBox="1"/>
          <p:nvPr>
            <p:ph idx="5" type="subTitle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social_google-01.png"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linkedin-01.png"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youtube-01.png" id="195" name="Google Shape;19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8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facebook-01.png" id="196" name="Google Shape;19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twitter-01.png" id="197" name="Google Shape;19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9" name="Google Shape;199;p33"/>
          <p:cNvSpPr txBox="1"/>
          <p:nvPr>
            <p:ph idx="2" type="subTitle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idx="3" type="subTitle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1" name="Google Shape;201;p33"/>
          <p:cNvSpPr txBox="1"/>
          <p:nvPr>
            <p:ph idx="4" type="subTitle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2" name="Google Shape;202;p33"/>
          <p:cNvSpPr txBox="1"/>
          <p:nvPr>
            <p:ph idx="5" type="subTitle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uctur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" name="Google Shape;39;p10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tellite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3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arge.png" id="31" name="Google Shape;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2000" y="1505844"/>
            <a:ext cx="1455250" cy="4705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3"/>
    <p:sldLayoutId id="2147483655" r:id="rId4"/>
    <p:sldLayoutId id="2147483656" r:id="rId5"/>
    <p:sldLayoutId id="2147483657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826650" y="1360219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3"/>
          <p:cNvSpPr txBox="1"/>
          <p:nvPr/>
        </p:nvSpPr>
        <p:spPr>
          <a:xfrm>
            <a:off x="413050" y="4733944"/>
            <a:ext cx="765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INSERT DESIGNATOR, IF NEEDED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_interior_black.png" id="52" name="Google Shape;52;p13"/>
          <p:cNvPicPr preferRelativeResize="0"/>
          <p:nvPr/>
        </p:nvPicPr>
        <p:blipFill rotWithShape="1">
          <a:blip r:embed="rId2">
            <a:alphaModFix/>
          </a:blip>
          <a:srcRect b="386" l="0" r="0" t="39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arge.png" id="166" name="Google Shape;16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2000" y="1505844"/>
            <a:ext cx="1455250" cy="4705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3"/>
    <p:sldLayoutId id="2147483675" r:id="rId4"/>
    <p:sldLayoutId id="2147483676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veloper.salesforce.com/wiki/apex_code_best_practic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Development Trigger Framework</a:t>
            </a:r>
            <a:endParaRPr/>
          </a:p>
        </p:txBody>
      </p:sp>
      <p:sp>
        <p:nvSpPr>
          <p:cNvPr id="208" name="Google Shape;208;p34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 for a new trigger framework to work with a new development model.</a:t>
            </a:r>
            <a:endParaRPr/>
          </a:p>
        </p:txBody>
      </p:sp>
      <p:sp>
        <p:nvSpPr>
          <p:cNvPr id="209" name="Google Shape;209;p34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C Riemers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 Engineer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2020-12-15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Downsides</a:t>
            </a:r>
            <a:endParaRPr/>
          </a:p>
        </p:txBody>
      </p:sp>
      <p:sp>
        <p:nvSpPr>
          <p:cNvPr id="280" name="Google Shape;280;p43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Callable Triggers</a:t>
            </a:r>
            <a:endParaRPr/>
          </a:p>
        </p:txBody>
      </p:sp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 switching such an architecture we have the following disadvantages</a:t>
            </a:r>
            <a:r>
              <a:rPr lang="en"/>
              <a:t>:</a:t>
            </a:r>
            <a:endParaRPr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Developers are less likely to share queries.  Even though the framework allows it, it takes more planning to do so.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We are far more reliant on metadata.  A set of methods maybe written to expect a certain order of operations, and a different project could change that order of operations on the fly, perhaps in an attempt to share queries.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This is a very much a home grown solution.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88" name="Google Shape;288;p44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Callable Triggers</a:t>
            </a:r>
            <a:endParaRPr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proof of concept of this new trigger framework has been installed in Dev1.  There is 100% code coverage, and several example callable triggers available, that are actively running.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Try it, and provide feedback.   If your project depends on it, we’ll promote it with your project, provided no significant design flaws are found.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5" name="Google Shape;295;p45"/>
          <p:cNvSpPr txBox="1"/>
          <p:nvPr>
            <p:ph idx="1" type="subTitle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plus.google.com/+RedHat</a:t>
            </a:r>
            <a:endParaRPr/>
          </a:p>
        </p:txBody>
      </p:sp>
      <p:sp>
        <p:nvSpPr>
          <p:cNvPr id="296" name="Google Shape;296;p45"/>
          <p:cNvSpPr txBox="1"/>
          <p:nvPr>
            <p:ph idx="2" type="subTitle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linkedin.com/company/red-hat</a:t>
            </a:r>
            <a:endParaRPr/>
          </a:p>
        </p:txBody>
      </p:sp>
      <p:sp>
        <p:nvSpPr>
          <p:cNvPr id="297" name="Google Shape;297;p45"/>
          <p:cNvSpPr txBox="1"/>
          <p:nvPr>
            <p:ph idx="3" type="subTitle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youtube.com/user/RedHatVideos</a:t>
            </a:r>
            <a:endParaRPr/>
          </a:p>
        </p:txBody>
      </p:sp>
      <p:sp>
        <p:nvSpPr>
          <p:cNvPr id="298" name="Google Shape;298;p45"/>
          <p:cNvSpPr txBox="1"/>
          <p:nvPr>
            <p:ph idx="4" type="subTitle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facebook.com/redhatinc</a:t>
            </a:r>
            <a:endParaRPr/>
          </a:p>
        </p:txBody>
      </p:sp>
      <p:sp>
        <p:nvSpPr>
          <p:cNvPr id="299" name="Google Shape;299;p45"/>
          <p:cNvSpPr txBox="1"/>
          <p:nvPr>
            <p:ph idx="5" type="subTitle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twitter.com/RedHatNews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Salesforce Best Practices</a:t>
            </a:r>
            <a:endParaRPr/>
          </a:p>
        </p:txBody>
      </p:sp>
      <p:sp>
        <p:nvSpPr>
          <p:cNvPr id="216" name="Google Shape;216;p35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to add subtitle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Salesforce recommends the following:</a:t>
            </a:r>
            <a:endParaRPr/>
          </a:p>
          <a:p>
            <a:pPr indent="-292100" lvl="0" marL="457200" rtl="0" algn="l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Streamlining Multiple Triggers on the Same Object</a:t>
            </a:r>
            <a:endParaRPr/>
          </a:p>
          <a:p>
            <a:pPr indent="-292100" lvl="1" marL="91440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Avoids redundant queries and for statements.</a:t>
            </a:r>
            <a:endParaRPr/>
          </a:p>
          <a:p>
            <a:pPr indent="-292100" lvl="1" marL="91440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Control order of operation.</a:t>
            </a:r>
            <a:endParaRPr/>
          </a:p>
          <a:p>
            <a:pPr indent="0" lvl="0" marL="0" rtl="0" algn="l">
              <a:lnSpc>
                <a:spcPct val="108333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Others are more strict and recommend</a:t>
            </a:r>
            <a:endParaRPr/>
          </a:p>
          <a:p>
            <a:pPr indent="-292100" lvl="0" marL="457200" rtl="0" algn="l">
              <a:spcBef>
                <a:spcPts val="8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One trigger per object, logicless triggers, context specific handler methods.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Hat’s Solution for Org Base Development</a:t>
            </a:r>
            <a:endParaRPr/>
          </a:p>
        </p:txBody>
      </p:sp>
      <p:sp>
        <p:nvSpPr>
          <p:cNvPr id="224" name="Google Shape;224;p36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AbstracTrigger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features of the Red Hat AbstractTrigger class solution include:</a:t>
            </a:r>
            <a:endParaRPr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One before, one after trigger per SObject.  Each trigger calls a handler class.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One handler class per trigger.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Many context dependant methods per handler class.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Boolean Metadata and Boolean </a:t>
            </a:r>
            <a:r>
              <a:rPr lang="en"/>
              <a:t>Hierarchy</a:t>
            </a:r>
            <a:r>
              <a:rPr lang="en"/>
              <a:t> to selectively activate and deactivate methods.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100% coverage is often of handler classes </a:t>
            </a:r>
            <a:r>
              <a:rPr lang="en"/>
              <a:t>achievable</a:t>
            </a:r>
            <a:r>
              <a:rPr lang="en"/>
              <a:t> with few or 0 DML operations.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AbstractTrigger Disadvantages</a:t>
            </a:r>
            <a:endParaRPr/>
          </a:p>
        </p:txBody>
      </p:sp>
      <p:sp>
        <p:nvSpPr>
          <p:cNvPr id="232" name="Google Shape;232;p37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disadvantage of the AbstractTrigger method is:</a:t>
            </a:r>
            <a:endParaRPr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Vendors and consultants have a learning curve to use it and have to strictly follow our coding styles to make the methods managable.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Many developers end up editing the same class for different projects and routinely these changes need to be cherry picked to build a production release.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Code developed for unmanaged packages may need to be completely rewritten to fit in the framework.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Developers need to understand code that is not context dependant to their project.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Dependant Development Blockers</a:t>
            </a:r>
            <a:endParaRPr/>
          </a:p>
        </p:txBody>
      </p:sp>
      <p:sp>
        <p:nvSpPr>
          <p:cNvPr id="240" name="Google Shape;240;p38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AbstractTrigger unviable for packaged based deployments for the following reasons:</a:t>
            </a:r>
            <a:endParaRPr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Projects need to isolate code into </a:t>
            </a:r>
            <a:r>
              <a:rPr lang="en"/>
              <a:t>independent</a:t>
            </a:r>
            <a:r>
              <a:rPr lang="en"/>
              <a:t> units of work.</a:t>
            </a:r>
            <a:br>
              <a:rPr lang="en"/>
            </a:br>
            <a:r>
              <a:rPr i="1" lang="en"/>
              <a:t>If every project needs to update the same set of core trigger handlers, this independence was lost.</a:t>
            </a:r>
            <a:endParaRPr i="1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Dependencies of non-org </a:t>
            </a:r>
            <a:r>
              <a:rPr lang="en"/>
              <a:t>dependent</a:t>
            </a:r>
            <a:r>
              <a:rPr lang="en"/>
              <a:t> packages need a strict chain.  </a:t>
            </a:r>
            <a:br>
              <a:rPr lang="en"/>
            </a:br>
            <a:r>
              <a:rPr i="1" lang="en"/>
              <a:t>Which means all packages need to depend on the AbstractTrigger package.  Furthermore, if package A depends on fields and package B, and package B depends on a trigger handler in package A, then the developers of both packages need to collaborate to introduce a package C that both A &amp; B depend on.</a:t>
            </a:r>
            <a:endParaRPr i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Desired Solution Requirements</a:t>
            </a:r>
            <a:endParaRPr/>
          </a:p>
        </p:txBody>
      </p:sp>
      <p:sp>
        <p:nvSpPr>
          <p:cNvPr id="248" name="Google Shape;248;p39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Ideally the trigger framework we create to solve this should meet the following requirements</a:t>
            </a:r>
            <a:r>
              <a:rPr lang="en"/>
              <a:t>:</a:t>
            </a:r>
            <a:endParaRPr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Easy for an Salesforce Developer to adopt.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Easy to migrate unmanaged packages.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Only a loose dependency chain.</a:t>
            </a:r>
            <a:br>
              <a:rPr lang="en"/>
            </a:br>
            <a:r>
              <a:rPr i="1" lang="en"/>
              <a:t>While we can still implement helper classes, abstract classes, and interfaces, the use of the framework should not depend on them.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Keep the context dependent methods, control order of invocation, easy activation and deactivation.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Does not require porting all existing AbstractTrigger implementations.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256" name="Google Shape;256;p40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Callable Triggers</a:t>
            </a:r>
            <a:endParaRPr/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Salesforce provides a Callable interface.  Our proposal is to use it for triggers in the following manner: </a:t>
            </a:r>
            <a:endParaRPr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Each trigger handler implements a call method that accepts an action and a map as input parameters.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The action is the name of the trigger method to invoke.  The map is everything one would normally find in the System.Trigger object.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The SObject trigger either can call our triggermanagement class directly, or it can use reflection to only call the trigger management class when available, otherwise call the handler directly.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The AbstractClasss can call directly into the trigger management class, to avoid writing new triggers on every SObject.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It Easy</a:t>
            </a:r>
            <a:endParaRPr/>
          </a:p>
        </p:txBody>
      </p:sp>
      <p:sp>
        <p:nvSpPr>
          <p:cNvPr id="264" name="Google Shape;264;p41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Callable Triggers</a:t>
            </a:r>
            <a:endParaRPr/>
          </a:p>
        </p:txBody>
      </p:sp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following features can make it really easy:</a:t>
            </a:r>
            <a:endParaRPr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Simple substitutions like Trigger.isBefore can be (Boolean)args.get(‘isBefore’).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Triggers methods can loosely communicate with each other by passing values in the args.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Boolean Metadata, Boolean Hierarchy and order of invocation are the job of the trigger manager.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 TriggerArguments class can be used to make </a:t>
            </a:r>
            <a:r>
              <a:rPr lang="en"/>
              <a:t>compatibility</a:t>
            </a:r>
            <a:r>
              <a:rPr lang="en"/>
              <a:t> even more seamless. E.g. Trigger.isBefore is equivalent to triggerArgument.isBefore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This is actually </a:t>
            </a:r>
            <a:r>
              <a:rPr lang="en"/>
              <a:t>simpler</a:t>
            </a:r>
            <a:r>
              <a:rPr lang="en"/>
              <a:t> to implement and use than our current processTriggers method.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It Easy</a:t>
            </a:r>
            <a:endParaRPr/>
          </a:p>
        </p:txBody>
      </p:sp>
      <p:sp>
        <p:nvSpPr>
          <p:cNvPr id="272" name="Google Shape;272;p42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Callable Triggers</a:t>
            </a:r>
            <a:endParaRPr/>
          </a:p>
        </p:txBody>
      </p:sp>
      <p:sp>
        <p:nvSpPr>
          <p:cNvPr id="273" name="Google Shape;273;p42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following features can make it really easy:</a:t>
            </a:r>
            <a:endParaRPr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Simple substitutions like Trigger.isBefore can be (Boolean)args.get(‘isBefore’).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Triggers methods can loosely communicate with each other by passing values in the args.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Boolean Metadata, Boolean Hierarchy and order of invocation are the job of the trigger manager.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 TriggerArguments class can be used to make compatibility even more seamless. E.g. Trigger.isBefore is equivalent to triggerArgument.isBefore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This is actually simpler to implement and use than our current processTriggers method.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osing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